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60" r:id="rId5"/>
  </p:sldIdLst>
  <p:sldSz cx="9601200" cy="12801600" type="A3"/>
  <p:notesSz cx="6799263" cy="9929813"/>
  <p:defaultTextStyle>
    <a:defPPr>
      <a:defRPr lang="vi-VN"/>
    </a:defPPr>
    <a:lvl1pPr marL="0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FEB0"/>
    <a:srgbClr val="8BF5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56" autoAdjust="0"/>
    <p:restoredTop sz="86436" autoAdjust="0"/>
  </p:normalViewPr>
  <p:slideViewPr>
    <p:cSldViewPr snapToGrid="0">
      <p:cViewPr varScale="1">
        <p:scale>
          <a:sx n="36" d="100"/>
          <a:sy n="36" d="100"/>
        </p:scale>
        <p:origin x="2922" y="84"/>
      </p:cViewPr>
      <p:guideLst>
        <p:guide orient="horz" pos="4032"/>
        <p:guide pos="30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41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05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55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0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6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52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248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6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6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01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917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0542-CDB3-4C4D-876A-43FDB05574EC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19/11/2024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6458A-8B1C-4FD0-AA27-9CFCE1D9CE2E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45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9456" y="909311"/>
            <a:ext cx="9125712" cy="20878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endParaRPr lang="en-US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511276" y="1440598"/>
            <a:ext cx="1189976" cy="60393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endParaRPr lang="en-US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3533469" y="1430972"/>
            <a:ext cx="2503858" cy="6135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 vay ký quỹ; công cụ vốn chủ sở hữu, mua cổ phiếu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(SA)</a:t>
            </a:r>
          </a:p>
        </p:txBody>
      </p:sp>
      <p:sp>
        <p:nvSpPr>
          <p:cNvPr id="182" name="Flowchart: Decision 181"/>
          <p:cNvSpPr/>
          <p:nvPr/>
        </p:nvSpPr>
        <p:spPr>
          <a:xfrm>
            <a:off x="2015481" y="4638248"/>
            <a:ext cx="641996" cy="112720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nợ</a:t>
            </a:r>
            <a:endParaRPr lang="en-US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" name="Flowchart: Decision 183"/>
          <p:cNvSpPr/>
          <p:nvPr/>
        </p:nvSpPr>
        <p:spPr>
          <a:xfrm>
            <a:off x="537591" y="2441582"/>
            <a:ext cx="1097280" cy="688915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phủ</a:t>
            </a:r>
            <a:endParaRPr lang="en-US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5" name="Flowchart: Decision 184"/>
          <p:cNvSpPr/>
          <p:nvPr/>
        </p:nvSpPr>
        <p:spPr>
          <a:xfrm>
            <a:off x="511276" y="3385400"/>
            <a:ext cx="1157658" cy="84513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TCTD, chi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nhánh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NHNg</a:t>
            </a:r>
            <a:endParaRPr lang="en-US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" name="Flowchart: Decision 186"/>
          <p:cNvSpPr/>
          <p:nvPr/>
        </p:nvSpPr>
        <p:spPr>
          <a:xfrm>
            <a:off x="438640" y="6616853"/>
            <a:ext cx="1217260" cy="968235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42" name="Straight Arrow Connector 41"/>
          <p:cNvCxnSpPr>
            <a:cxnSpLocks/>
          </p:cNvCxnSpPr>
          <p:nvPr/>
        </p:nvCxnSpPr>
        <p:spPr>
          <a:xfrm>
            <a:off x="1086231" y="2044536"/>
            <a:ext cx="0" cy="3818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cxnSpLocks/>
            <a:stCxn id="184" idx="2"/>
            <a:endCxn id="185" idx="0"/>
          </p:cNvCxnSpPr>
          <p:nvPr/>
        </p:nvCxnSpPr>
        <p:spPr>
          <a:xfrm>
            <a:off x="1086231" y="3130497"/>
            <a:ext cx="3874" cy="2549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Rectangle 202"/>
          <p:cNvSpPr/>
          <p:nvPr/>
        </p:nvSpPr>
        <p:spPr>
          <a:xfrm>
            <a:off x="438406" y="8796059"/>
            <a:ext cx="1217260" cy="4540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(SA)</a:t>
            </a:r>
          </a:p>
        </p:txBody>
      </p:sp>
      <p:sp>
        <p:nvSpPr>
          <p:cNvPr id="271" name="Rectangle 270"/>
          <p:cNvSpPr/>
          <p:nvPr/>
        </p:nvSpPr>
        <p:spPr>
          <a:xfrm>
            <a:off x="1077843" y="2024720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239" name="Straight Arrow Connector 238"/>
          <p:cNvCxnSpPr>
            <a:cxnSpLocks/>
          </p:cNvCxnSpPr>
          <p:nvPr/>
        </p:nvCxnSpPr>
        <p:spPr>
          <a:xfrm flipV="1">
            <a:off x="1625910" y="2780110"/>
            <a:ext cx="999962" cy="22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Arrow Connector 242"/>
          <p:cNvCxnSpPr>
            <a:cxnSpLocks/>
          </p:cNvCxnSpPr>
          <p:nvPr/>
        </p:nvCxnSpPr>
        <p:spPr>
          <a:xfrm>
            <a:off x="1668934" y="3807966"/>
            <a:ext cx="95693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Arrow Connector 246"/>
          <p:cNvCxnSpPr>
            <a:cxnSpLocks/>
            <a:stCxn id="185" idx="2"/>
          </p:cNvCxnSpPr>
          <p:nvPr/>
        </p:nvCxnSpPr>
        <p:spPr>
          <a:xfrm flipH="1">
            <a:off x="1083698" y="4230533"/>
            <a:ext cx="6407" cy="584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Arrow Connector 257"/>
          <p:cNvCxnSpPr>
            <a:cxnSpLocks/>
            <a:stCxn id="187" idx="3"/>
            <a:endCxn id="125" idx="1"/>
          </p:cNvCxnSpPr>
          <p:nvPr/>
        </p:nvCxnSpPr>
        <p:spPr>
          <a:xfrm>
            <a:off x="1655900" y="7100971"/>
            <a:ext cx="320692" cy="6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" name="Rectangle 336"/>
          <p:cNvSpPr/>
          <p:nvPr/>
        </p:nvSpPr>
        <p:spPr>
          <a:xfrm>
            <a:off x="1066960" y="3051889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338" name="Rectangle 337"/>
          <p:cNvSpPr/>
          <p:nvPr/>
        </p:nvSpPr>
        <p:spPr>
          <a:xfrm>
            <a:off x="1116218" y="4346168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362" name="Rectangle 361"/>
          <p:cNvSpPr/>
          <p:nvPr/>
        </p:nvSpPr>
        <p:spPr>
          <a:xfrm>
            <a:off x="1915976" y="3553676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363" name="Rectangle 362"/>
          <p:cNvSpPr/>
          <p:nvPr/>
        </p:nvSpPr>
        <p:spPr>
          <a:xfrm>
            <a:off x="1944024" y="2533935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104" name="Straight Arrow Connector 103"/>
          <p:cNvCxnSpPr>
            <a:cxnSpLocks/>
            <a:stCxn id="182" idx="3"/>
            <a:endCxn id="110" idx="1"/>
          </p:cNvCxnSpPr>
          <p:nvPr/>
        </p:nvCxnSpPr>
        <p:spPr>
          <a:xfrm>
            <a:off x="2657477" y="5201850"/>
            <a:ext cx="218800" cy="2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347867" y="5653756"/>
            <a:ext cx="2535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29" name="Flowchart: Decision 128"/>
          <p:cNvSpPr/>
          <p:nvPr/>
        </p:nvSpPr>
        <p:spPr>
          <a:xfrm>
            <a:off x="2873161" y="6487990"/>
            <a:ext cx="799153" cy="124431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 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đầu tư, kinh doanh chứng khoán</a:t>
            </a:r>
            <a:endParaRPr lang="en-US" sz="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0" name="Straight Arrow Connector 129"/>
          <p:cNvCxnSpPr>
            <a:cxnSpLocks/>
          </p:cNvCxnSpPr>
          <p:nvPr/>
        </p:nvCxnSpPr>
        <p:spPr>
          <a:xfrm flipH="1">
            <a:off x="3261609" y="7732300"/>
            <a:ext cx="693" cy="280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3299014" y="7671144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7591" y="71897"/>
            <a:ext cx="830542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3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PHỤ LỤC 7: HƯỚNG DẪN PHÂN LOẠI TÀI SẢN KHI THỰC HIỆN PHƯƠNG PHÁP XẾP HẠNG NỘI BỘ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1300" i="1" dirty="0">
                <a:latin typeface="Times New Roman" pitchFamily="18" charset="0"/>
                <a:cs typeface="Times New Roman" pitchFamily="18" charset="0"/>
              </a:rPr>
              <a:t>(Ban hành kèm theo Thông tư số       /202</a:t>
            </a:r>
            <a:r>
              <a:rPr lang="en-US" sz="1300" i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sz="1300" i="1" dirty="0">
                <a:latin typeface="Times New Roman" pitchFamily="18" charset="0"/>
                <a:cs typeface="Times New Roman" pitchFamily="18" charset="0"/>
              </a:rPr>
              <a:t>/TT-NHNN ngày     tháng    năm </a:t>
            </a:r>
            <a:r>
              <a:rPr lang="en-US" sz="1300" i="1">
                <a:latin typeface="Times New Roman" pitchFamily="18" charset="0"/>
                <a:cs typeface="Times New Roman" pitchFamily="18" charset="0"/>
              </a:rPr>
              <a:t>2024</a:t>
            </a:r>
            <a:r>
              <a:rPr lang="en-US" sz="1300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i="1" dirty="0">
                <a:latin typeface="Times New Roman" pitchFamily="18" charset="0"/>
                <a:cs typeface="Times New Roman" pitchFamily="18" charset="0"/>
              </a:rPr>
            </a:br>
            <a:r>
              <a:rPr lang="vi-VN" sz="1300" i="1" dirty="0">
                <a:latin typeface="Times New Roman" pitchFamily="18" charset="0"/>
                <a:cs typeface="Times New Roman" pitchFamily="18" charset="0"/>
              </a:rPr>
              <a:t>của Thống đốc Ngân hàng Nhà nước</a:t>
            </a:r>
            <a:r>
              <a:rPr lang="en-US" sz="1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300" i="1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1300" i="1" dirty="0">
                <a:latin typeface="Times New Roman" pitchFamily="18" charset="0"/>
                <a:cs typeface="Times New Roman" pitchFamily="18" charset="0"/>
              </a:rPr>
              <a:t> Nam</a:t>
            </a:r>
            <a:r>
              <a:rPr lang="vi-VN" sz="13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13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638232" y="2323678"/>
            <a:ext cx="598667" cy="18718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RWA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(SA)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1810854" y="8013129"/>
            <a:ext cx="2863992" cy="3598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3650204" y="6768245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143" name="Straight Arrow Connector 142"/>
          <p:cNvCxnSpPr>
            <a:cxnSpLocks/>
            <a:stCxn id="129" idx="3"/>
            <a:endCxn id="145" idx="1"/>
          </p:cNvCxnSpPr>
          <p:nvPr/>
        </p:nvCxnSpPr>
        <p:spPr>
          <a:xfrm>
            <a:off x="3672314" y="7110145"/>
            <a:ext cx="2662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Flowchart: Decision 144"/>
          <p:cNvSpPr/>
          <p:nvPr/>
        </p:nvSpPr>
        <p:spPr>
          <a:xfrm>
            <a:off x="3938563" y="6487990"/>
            <a:ext cx="671416" cy="124431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Khoảncho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endParaRPr lang="en-US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7" name="Straight Arrow Connector 156"/>
          <p:cNvCxnSpPr>
            <a:cxnSpLocks/>
            <a:stCxn id="145" idx="2"/>
          </p:cNvCxnSpPr>
          <p:nvPr/>
        </p:nvCxnSpPr>
        <p:spPr>
          <a:xfrm>
            <a:off x="4274271" y="7732300"/>
            <a:ext cx="0" cy="280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Rectangle 157"/>
          <p:cNvSpPr/>
          <p:nvPr/>
        </p:nvSpPr>
        <p:spPr>
          <a:xfrm>
            <a:off x="4356334" y="7671144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8222726" y="5926538"/>
            <a:ext cx="1131072" cy="413208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SME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endParaRPr lang="en-US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Flowchart: Decision 97"/>
          <p:cNvSpPr/>
          <p:nvPr/>
        </p:nvSpPr>
        <p:spPr>
          <a:xfrm>
            <a:off x="6570200" y="6616854"/>
            <a:ext cx="1276294" cy="1012826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SME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1655900" y="6865835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6630878" y="5925707"/>
            <a:ext cx="1170078" cy="41320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latin typeface="Times New Roman" pitchFamily="18" charset="0"/>
                <a:cs typeface="Times New Roman" pitchFamily="18" charset="0"/>
              </a:rPr>
              <a:t>lẻ</a:t>
            </a:r>
            <a:r>
              <a:rPr lang="en-US" sz="10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9" name="Straight Arrow Connector 18"/>
          <p:cNvCxnSpPr>
            <a:cxnSpLocks/>
            <a:stCxn id="187" idx="2"/>
            <a:endCxn id="203" idx="0"/>
          </p:cNvCxnSpPr>
          <p:nvPr/>
        </p:nvCxnSpPr>
        <p:spPr>
          <a:xfrm flipH="1">
            <a:off x="1047036" y="7585088"/>
            <a:ext cx="234" cy="121097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Flowchart: Decision 102"/>
          <p:cNvSpPr/>
          <p:nvPr/>
        </p:nvSpPr>
        <p:spPr>
          <a:xfrm>
            <a:off x="438639" y="4831722"/>
            <a:ext cx="1290118" cy="739675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5" name="Straight Arrow Connector 104"/>
          <p:cNvCxnSpPr>
            <a:cxnSpLocks/>
            <a:stCxn id="103" idx="3"/>
            <a:endCxn id="182" idx="1"/>
          </p:cNvCxnSpPr>
          <p:nvPr/>
        </p:nvCxnSpPr>
        <p:spPr>
          <a:xfrm>
            <a:off x="1728757" y="5201560"/>
            <a:ext cx="286724" cy="2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1076416" y="5906711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1726152" y="4947269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0" name="Flowchart: Decision 109"/>
          <p:cNvSpPr/>
          <p:nvPr/>
        </p:nvSpPr>
        <p:spPr>
          <a:xfrm>
            <a:off x="2876277" y="4640303"/>
            <a:ext cx="740829" cy="112720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9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vay</a:t>
            </a:r>
            <a:r>
              <a:rPr lang="en-US" sz="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9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9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9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</a:t>
            </a:r>
            <a:endParaRPr lang="en-US" sz="9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2" name="Straight Arrow Connector 111"/>
          <p:cNvCxnSpPr>
            <a:cxnSpLocks/>
            <a:stCxn id="110" idx="2"/>
            <a:endCxn id="118" idx="0"/>
          </p:cNvCxnSpPr>
          <p:nvPr/>
        </p:nvCxnSpPr>
        <p:spPr>
          <a:xfrm flipH="1">
            <a:off x="3242851" y="5767506"/>
            <a:ext cx="3841" cy="201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cxnSpLocks/>
            <a:stCxn id="110" idx="3"/>
            <a:endCxn id="116" idx="1"/>
          </p:cNvCxnSpPr>
          <p:nvPr/>
        </p:nvCxnSpPr>
        <p:spPr>
          <a:xfrm flipV="1">
            <a:off x="3617106" y="5201849"/>
            <a:ext cx="218801" cy="2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 113"/>
          <p:cNvSpPr/>
          <p:nvPr/>
        </p:nvSpPr>
        <p:spPr>
          <a:xfrm>
            <a:off x="3270041" y="5662762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16" name="Flowchart: Decision 115"/>
          <p:cNvSpPr/>
          <p:nvPr/>
        </p:nvSpPr>
        <p:spPr>
          <a:xfrm>
            <a:off x="3835907" y="4638247"/>
            <a:ext cx="779318" cy="1127203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vi-VN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 đầu tư, kinh doanh chứng khoán</a:t>
            </a:r>
            <a:endParaRPr lang="en-US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537429" y="4870153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1810855" y="5968653"/>
            <a:ext cx="2863992" cy="32897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</a:t>
            </a:r>
          </a:p>
        </p:txBody>
      </p:sp>
      <p:cxnSp>
        <p:nvCxnSpPr>
          <p:cNvPr id="119" name="Straight Arrow Connector 118"/>
          <p:cNvCxnSpPr>
            <a:cxnSpLocks/>
            <a:stCxn id="116" idx="2"/>
          </p:cNvCxnSpPr>
          <p:nvPr/>
        </p:nvCxnSpPr>
        <p:spPr>
          <a:xfrm>
            <a:off x="4225566" y="5765450"/>
            <a:ext cx="0" cy="201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/>
          <p:cNvSpPr/>
          <p:nvPr/>
        </p:nvSpPr>
        <p:spPr>
          <a:xfrm>
            <a:off x="4193997" y="5659795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4636517" y="4906686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6636770" y="4992072"/>
            <a:ext cx="1170077" cy="427862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vi-VN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 cấp tín dụng quay vòng đủ tiêu chuẩn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?</a:t>
            </a:r>
            <a:endParaRPr lang="vi-VN" sz="900" dirty="0">
              <a:solidFill>
                <a:prstClr val="black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cxnSp>
        <p:nvCxnSpPr>
          <p:cNvPr id="138" name="Straight Arrow Connector 137"/>
          <p:cNvCxnSpPr>
            <a:cxnSpLocks/>
            <a:stCxn id="116" idx="3"/>
            <a:endCxn id="140" idx="1"/>
          </p:cNvCxnSpPr>
          <p:nvPr/>
        </p:nvCxnSpPr>
        <p:spPr>
          <a:xfrm>
            <a:off x="4615225" y="5201849"/>
            <a:ext cx="455772" cy="7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5070997" y="4983444"/>
            <a:ext cx="1037730" cy="452006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cho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vay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thế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chấp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nhà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ở?</a:t>
            </a:r>
            <a:endParaRPr lang="vi-VN" sz="900" dirty="0">
              <a:solidFill>
                <a:prstClr val="black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cxnSp>
        <p:nvCxnSpPr>
          <p:cNvPr id="23" name="Straight Arrow Connector 22"/>
          <p:cNvCxnSpPr>
            <a:cxnSpLocks/>
            <a:stCxn id="140" idx="3"/>
            <a:endCxn id="133" idx="1"/>
          </p:cNvCxnSpPr>
          <p:nvPr/>
        </p:nvCxnSpPr>
        <p:spPr>
          <a:xfrm flipV="1">
            <a:off x="6108727" y="5206003"/>
            <a:ext cx="528043" cy="344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6171312" y="4992072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46" name="Flowchart: Decision 145"/>
          <p:cNvSpPr/>
          <p:nvPr/>
        </p:nvSpPr>
        <p:spPr>
          <a:xfrm>
            <a:off x="6591744" y="3378097"/>
            <a:ext cx="1260130" cy="772473"/>
          </a:xfrm>
          <a:prstGeom prst="flowChartDecision">
            <a:avLst/>
          </a:prstGeom>
          <a:solidFill>
            <a:srgbClr val="FFFF00"/>
          </a:solidFill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tín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lẻ</a:t>
            </a:r>
            <a:endParaRPr lang="en-US" sz="1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3" name="Straight Arrow Connector 152"/>
          <p:cNvCxnSpPr>
            <a:cxnSpLocks/>
            <a:stCxn id="140" idx="0"/>
            <a:endCxn id="160" idx="2"/>
          </p:cNvCxnSpPr>
          <p:nvPr/>
        </p:nvCxnSpPr>
        <p:spPr>
          <a:xfrm flipH="1" flipV="1">
            <a:off x="5586320" y="4200683"/>
            <a:ext cx="3542" cy="78276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>
          <a:xfrm>
            <a:off x="5237376" y="4421020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4988174" y="3428210"/>
            <a:ext cx="1196292" cy="772473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cho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vay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thế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chấp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nhà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ở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xã</a:t>
            </a:r>
            <a:r>
              <a:rPr lang="en-US" sz="10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10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hội</a:t>
            </a:r>
            <a:endParaRPr lang="vi-VN" sz="1000" dirty="0">
              <a:solidFill>
                <a:prstClr val="black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cxnSp>
        <p:nvCxnSpPr>
          <p:cNvPr id="161" name="Straight Arrow Connector 160"/>
          <p:cNvCxnSpPr>
            <a:cxnSpLocks/>
            <a:stCxn id="160" idx="1"/>
          </p:cNvCxnSpPr>
          <p:nvPr/>
        </p:nvCxnSpPr>
        <p:spPr>
          <a:xfrm flipH="1" flipV="1">
            <a:off x="3246691" y="3806217"/>
            <a:ext cx="1741483" cy="82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Rectangle 161"/>
          <p:cNvSpPr/>
          <p:nvPr/>
        </p:nvSpPr>
        <p:spPr>
          <a:xfrm>
            <a:off x="4042082" y="3535274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164" name="Straight Arrow Connector 163"/>
          <p:cNvCxnSpPr>
            <a:cxnSpLocks/>
            <a:endCxn id="146" idx="1"/>
          </p:cNvCxnSpPr>
          <p:nvPr/>
        </p:nvCxnSpPr>
        <p:spPr>
          <a:xfrm>
            <a:off x="6184599" y="3764334"/>
            <a:ext cx="407145" cy="0"/>
          </a:xfrm>
          <a:prstGeom prst="straightConnector1">
            <a:avLst/>
          </a:prstGeom>
          <a:ln>
            <a:prstDash val="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Rectangle 167"/>
          <p:cNvSpPr/>
          <p:nvPr/>
        </p:nvSpPr>
        <p:spPr>
          <a:xfrm>
            <a:off x="8224535" y="4983443"/>
            <a:ext cx="1113082" cy="452007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Khoản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bán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lẻ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khác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ea typeface="Arial" panose="020B0604020202020204" pitchFamily="34" charset="0"/>
                <a:cs typeface="Times New Roman" pitchFamily="18" charset="0"/>
              </a:rPr>
              <a:t>?</a:t>
            </a:r>
            <a:endParaRPr lang="vi-VN" sz="900" dirty="0">
              <a:solidFill>
                <a:prstClr val="black"/>
              </a:solidFill>
              <a:latin typeface="Times New Roman" pitchFamily="18" charset="0"/>
              <a:ea typeface="Arial" panose="020B0604020202020204" pitchFamily="34" charset="0"/>
              <a:cs typeface="Times New Roman" pitchFamily="18" charset="0"/>
            </a:endParaRPr>
          </a:p>
        </p:txBody>
      </p:sp>
      <p:cxnSp>
        <p:nvCxnSpPr>
          <p:cNvPr id="171" name="Straight Arrow Connector 170"/>
          <p:cNvCxnSpPr>
            <a:cxnSpLocks/>
            <a:stCxn id="133" idx="3"/>
            <a:endCxn id="168" idx="1"/>
          </p:cNvCxnSpPr>
          <p:nvPr/>
        </p:nvCxnSpPr>
        <p:spPr>
          <a:xfrm>
            <a:off x="7806847" y="5206003"/>
            <a:ext cx="417688" cy="344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Rectangle 172"/>
          <p:cNvSpPr/>
          <p:nvPr/>
        </p:nvSpPr>
        <p:spPr>
          <a:xfrm>
            <a:off x="7846494" y="4975305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240" name="Elbow Connector 239"/>
          <p:cNvCxnSpPr>
            <a:cxnSpLocks/>
            <a:stCxn id="168" idx="0"/>
            <a:endCxn id="146" idx="3"/>
          </p:cNvCxnSpPr>
          <p:nvPr/>
        </p:nvCxnSpPr>
        <p:spPr>
          <a:xfrm rot="16200000" flipV="1">
            <a:off x="7706921" y="3909288"/>
            <a:ext cx="1219109" cy="929202"/>
          </a:xfrm>
          <a:prstGeom prst="bentConnector2">
            <a:avLst/>
          </a:prstGeom>
          <a:ln>
            <a:prstDash val="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Arrow Connector 206"/>
          <p:cNvCxnSpPr>
            <a:cxnSpLocks/>
            <a:stCxn id="133" idx="0"/>
            <a:endCxn id="146" idx="2"/>
          </p:cNvCxnSpPr>
          <p:nvPr/>
        </p:nvCxnSpPr>
        <p:spPr>
          <a:xfrm flipV="1">
            <a:off x="7221809" y="4150570"/>
            <a:ext cx="0" cy="841502"/>
          </a:xfrm>
          <a:prstGeom prst="straightConnector1">
            <a:avLst/>
          </a:prstGeom>
          <a:ln>
            <a:prstDash val="dash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/>
          <p:cNvSpPr/>
          <p:nvPr/>
        </p:nvSpPr>
        <p:spPr>
          <a:xfrm>
            <a:off x="6242580" y="3508291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214" name="Straight Arrow Connector 213"/>
          <p:cNvCxnSpPr>
            <a:cxnSpLocks/>
            <a:stCxn id="103" idx="2"/>
            <a:endCxn id="187" idx="0"/>
          </p:cNvCxnSpPr>
          <p:nvPr/>
        </p:nvCxnSpPr>
        <p:spPr>
          <a:xfrm flipH="1">
            <a:off x="1047270" y="5571397"/>
            <a:ext cx="36428" cy="1045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>
            <a:cxnSpLocks/>
            <a:stCxn id="145" idx="3"/>
            <a:endCxn id="98" idx="1"/>
          </p:cNvCxnSpPr>
          <p:nvPr/>
        </p:nvCxnSpPr>
        <p:spPr>
          <a:xfrm>
            <a:off x="4609979" y="7110145"/>
            <a:ext cx="1960221" cy="1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Rectangle 221"/>
          <p:cNvSpPr/>
          <p:nvPr/>
        </p:nvSpPr>
        <p:spPr>
          <a:xfrm>
            <a:off x="5422938" y="6865835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259" name="Straight Arrow Connector 258"/>
          <p:cNvCxnSpPr>
            <a:cxnSpLocks/>
            <a:stCxn id="98" idx="0"/>
            <a:endCxn id="115" idx="2"/>
          </p:cNvCxnSpPr>
          <p:nvPr/>
        </p:nvCxnSpPr>
        <p:spPr>
          <a:xfrm flipV="1">
            <a:off x="7208347" y="6338915"/>
            <a:ext cx="7570" cy="277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Rectangle 263"/>
          <p:cNvSpPr/>
          <p:nvPr/>
        </p:nvSpPr>
        <p:spPr>
          <a:xfrm>
            <a:off x="6898339" y="6413486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266" name="Straight Arrow Connector 265"/>
          <p:cNvCxnSpPr>
            <a:cxnSpLocks/>
            <a:stCxn id="115" idx="0"/>
            <a:endCxn id="133" idx="2"/>
          </p:cNvCxnSpPr>
          <p:nvPr/>
        </p:nvCxnSpPr>
        <p:spPr>
          <a:xfrm flipV="1">
            <a:off x="7215917" y="5419934"/>
            <a:ext cx="5892" cy="505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Rectangle 276"/>
          <p:cNvSpPr/>
          <p:nvPr/>
        </p:nvSpPr>
        <p:spPr>
          <a:xfrm>
            <a:off x="6898339" y="5558111"/>
            <a:ext cx="291050" cy="2033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278" name="Straight Arrow Connector 277"/>
          <p:cNvCxnSpPr>
            <a:cxnSpLocks/>
            <a:stCxn id="115" idx="3"/>
            <a:endCxn id="169" idx="1"/>
          </p:cNvCxnSpPr>
          <p:nvPr/>
        </p:nvCxnSpPr>
        <p:spPr>
          <a:xfrm>
            <a:off x="7800956" y="6132311"/>
            <a:ext cx="421770" cy="831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/>
          <p:cNvSpPr/>
          <p:nvPr/>
        </p:nvSpPr>
        <p:spPr>
          <a:xfrm>
            <a:off x="7859685" y="5900280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288" name="Straight Arrow Connector 287"/>
          <p:cNvCxnSpPr>
            <a:cxnSpLocks/>
            <a:stCxn id="98" idx="3"/>
            <a:endCxn id="293" idx="1"/>
          </p:cNvCxnSpPr>
          <p:nvPr/>
        </p:nvCxnSpPr>
        <p:spPr>
          <a:xfrm>
            <a:off x="7846494" y="7123267"/>
            <a:ext cx="38378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Rectangle 292"/>
          <p:cNvSpPr/>
          <p:nvPr/>
        </p:nvSpPr>
        <p:spPr>
          <a:xfrm>
            <a:off x="8230278" y="6833069"/>
            <a:ext cx="1114890" cy="580395"/>
          </a:xfrm>
          <a:prstGeom prst="rect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Doanh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endParaRPr lang="en-US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1053346" y="7986976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312" name="Straight Arrow Connector 311"/>
          <p:cNvCxnSpPr>
            <a:cxnSpLocks/>
            <a:stCxn id="2" idx="2"/>
            <a:endCxn id="181" idx="0"/>
          </p:cNvCxnSpPr>
          <p:nvPr/>
        </p:nvCxnSpPr>
        <p:spPr>
          <a:xfrm>
            <a:off x="4782312" y="1118099"/>
            <a:ext cx="3086" cy="312873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" name="Rectangle 323"/>
          <p:cNvSpPr/>
          <p:nvPr/>
        </p:nvSpPr>
        <p:spPr>
          <a:xfrm>
            <a:off x="7909565" y="6804913"/>
            <a:ext cx="204552" cy="3052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121" name="Straight Arrow Connector 120"/>
          <p:cNvCxnSpPr>
            <a:cxnSpLocks/>
            <a:stCxn id="182" idx="2"/>
          </p:cNvCxnSpPr>
          <p:nvPr/>
        </p:nvCxnSpPr>
        <p:spPr>
          <a:xfrm flipH="1">
            <a:off x="2333697" y="5765451"/>
            <a:ext cx="2782" cy="201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2604091" y="4887172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25" name="Flowchart: Decision 124"/>
          <p:cNvSpPr/>
          <p:nvPr/>
        </p:nvSpPr>
        <p:spPr>
          <a:xfrm>
            <a:off x="1976592" y="6498780"/>
            <a:ext cx="680886" cy="1216890"/>
          </a:xfrm>
          <a:prstGeom prst="flowChartDecision">
            <a:avLst/>
          </a:prstGeom>
          <a:noFill/>
          <a:ln w="127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Khoản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vỡ</a:t>
            </a:r>
            <a:r>
              <a:rPr lang="en-US" sz="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nợ</a:t>
            </a:r>
            <a:endParaRPr lang="en-US" sz="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6" name="Straight Arrow Connector 125"/>
          <p:cNvCxnSpPr>
            <a:cxnSpLocks/>
            <a:stCxn id="125" idx="3"/>
            <a:endCxn id="129" idx="1"/>
          </p:cNvCxnSpPr>
          <p:nvPr/>
        </p:nvCxnSpPr>
        <p:spPr>
          <a:xfrm>
            <a:off x="2657478" y="7107225"/>
            <a:ext cx="215683" cy="29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/>
          <p:cNvSpPr/>
          <p:nvPr/>
        </p:nvSpPr>
        <p:spPr>
          <a:xfrm>
            <a:off x="2338799" y="7680466"/>
            <a:ext cx="25359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cxnSp>
        <p:nvCxnSpPr>
          <p:cNvPr id="131" name="Straight Arrow Connector 130"/>
          <p:cNvCxnSpPr>
            <a:cxnSpLocks/>
            <a:stCxn id="125" idx="2"/>
          </p:cNvCxnSpPr>
          <p:nvPr/>
        </p:nvCxnSpPr>
        <p:spPr>
          <a:xfrm>
            <a:off x="2317035" y="7715670"/>
            <a:ext cx="0" cy="297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Rectangle 133"/>
          <p:cNvSpPr/>
          <p:nvPr/>
        </p:nvSpPr>
        <p:spPr>
          <a:xfrm>
            <a:off x="2643234" y="6816010"/>
            <a:ext cx="291050" cy="2941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cxnSp>
        <p:nvCxnSpPr>
          <p:cNvPr id="326" name="Connector: Elbow 325">
            <a:extLst>
              <a:ext uri="{FF2B5EF4-FFF2-40B4-BE49-F238E27FC236}">
                <a16:creationId xmlns:a16="http://schemas.microsoft.com/office/drawing/2014/main" xmlns="" id="{7B049855-77A1-844A-2B36-313DD39E2536}"/>
              </a:ext>
            </a:extLst>
          </p:cNvPr>
          <p:cNvCxnSpPr>
            <a:cxnSpLocks/>
          </p:cNvCxnSpPr>
          <p:nvPr/>
        </p:nvCxnSpPr>
        <p:spPr>
          <a:xfrm rot="5400000">
            <a:off x="2790666" y="-560870"/>
            <a:ext cx="322499" cy="367604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46443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5478D2C6DD5A4FBCA9633FB76EF110" ma:contentTypeVersion="0" ma:contentTypeDescription="Create a new document." ma:contentTypeScope="" ma:versionID="b6da3576b147be201284a637a4f33b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89C764-E38C-4C75-B990-A580B60547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982E77D-8032-4FF2-A101-9AAC1C337001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BB6CF59-2DF3-4C72-8468-50105EC4A9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2693</TotalTime>
  <Words>232</Words>
  <Application>Microsoft Office PowerPoint</Application>
  <PresentationFormat>A3 Paper (297x420 mm)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Tahoma</vt:lpstr>
      <vt:lpstr>Times New Roman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Nam Huan</dc:creator>
  <cp:lastModifiedBy>Le Thu Huong (VTTh)</cp:lastModifiedBy>
  <cp:revision>142</cp:revision>
  <cp:lastPrinted>2024-11-18T10:43:18Z</cp:lastPrinted>
  <dcterms:created xsi:type="dcterms:W3CDTF">2015-11-26T09:37:57Z</dcterms:created>
  <dcterms:modified xsi:type="dcterms:W3CDTF">2024-11-19T09:22:48Z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0x010100FB5478D2C6DD5A4FBCA9633FB76EF110</vt:lpwstr>
  </property>
</Properties>
</file>